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AD6A412A-7681-4405-8AD2-B622765F1494}">
          <p14:sldIdLst>
            <p14:sldId id="256"/>
            <p14:sldId id="257"/>
          </p14:sldIdLst>
        </p14:section>
        <p14:section name="Deform" id="{E93C6A94-5DCF-4FB5-9AD1-970BE3FDDFDD}">
          <p14:sldIdLst>
            <p14:sldId id="258"/>
            <p14:sldId id="259"/>
            <p14:sldId id="260"/>
            <p14:sldId id="261"/>
          </p14:sldIdLst>
        </p14:section>
        <p14:section name="Toler" id="{7E23DE22-F8FF-4E1F-A91C-B4EAF2ED35E7}">
          <p14:sldIdLst>
            <p14:sldId id="262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F7DC66-599B-4F74-8E52-80D5E733EB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C7CF2B1-F50F-4316-89DB-77AB8C9FBC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2ED558-F47D-48A1-A329-D225D948C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0E6F6B-B595-49C5-AF02-48AF57313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53728D-399F-433C-9D6B-9988237CB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10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65F61D-1AD6-45A5-8248-279E41A24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E858037-4624-4EF7-8CBC-FF3CA734E6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F812B0-0093-41BC-B6C4-7B91A3CCC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87E6DF-7DDC-499D-96AC-A23ED55BB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94723BE-CFBF-41CF-82F8-0C15A1F00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2620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5831A5D-6A0A-48A3-93B0-42A00214FB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21CDEB8-9A92-4937-984D-56FA88419A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61B0DAB-2147-4E95-8406-DA5DDC5A7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B729C0-7E8D-4522-A8B2-694F38ECB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5C09AB-2030-4BAA-A469-A824DECA7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600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92551B-D184-49B7-B75D-3DC30BB38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2ECB51-936A-4BEE-91E9-C73D6A9DF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32C0F1-7549-4E24-BD11-24785E098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07F7AD-84DB-4241-8443-5AA7E6E00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E95836-8AE0-4EC4-AC60-26C361936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738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33AA78-37B4-41D6-9FE0-12E64CC87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42A3CC-B8E6-4186-B048-3A84178833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8523C9-79ED-44F5-9EBD-CBD8B9069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802BCE-7F95-48EB-B920-844EDA82A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17FCA5-85B1-4DC8-9B25-F03B05398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256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2D9813-5E16-4BF6-A822-D570E6204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44F91C9-A368-44BC-A179-36CADA6827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B1FC81D-332F-4D4C-9B28-9E82DDF16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7FF577-A0DD-4E3D-8752-04F0C620C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B53B7EC-58AC-41C2-BD42-68BA5E872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E0FE786-B676-4C0A-8609-31379CE17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508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55A601-7544-41DC-B42D-E35CF2F01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5DDDBD-09D2-4CEF-AA4D-4353AE11F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0655650-9DFD-4EE6-A50F-D74E94410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83E5A6C-33A4-4FB4-80CE-67E3FCC9D1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C212F32-09B0-493D-9278-5B12E5F715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63EC39E-81CA-4092-90FA-270DA7E92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2B2C3D1-A784-4691-A954-65E41E3AC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1EFEBA-E6C4-41AF-AFDC-6C86EFFCA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0826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FD0F34-69DB-434C-B133-50ED246FD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BCE1A0C-2D56-48B0-88B8-289D59BE3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B942A7-4C11-4A78-A6F5-81577C5D7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11F7B58-4946-4ABC-B49A-13953D76E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919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71A5B6E-E276-4F2B-9ED0-CCB3CEFDC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8634B03-6A62-44FB-B717-90A98EC0A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E4544E2-3B0E-4707-9A4E-0F9F91FAF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810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AA7F1F-A4D3-46BA-8093-62E097C01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95E178-459D-42BE-98DE-0DF9D433C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25E79B1-31FF-4A5D-A09F-24A2A1FA4C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D4CF16-4CBA-4DE4-8F8E-1111261CF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40FD3E5-918B-4421-B206-2E2D9B7AD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9BB3A1-6633-48E7-92A3-1795B714B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0865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01C8D5-FCB2-436D-BDA1-95732401D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67786E5-6876-4757-AFE1-62AD49DB2F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06DC12C-A2BB-4F5E-88B4-53191321FB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C2460E9-46E4-4005-8A1D-48AB50B1E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281BD2-CB80-4083-8FEA-75A340616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7044D7-67AD-481B-84A2-3B06A141D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310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948AE22-09AF-4D28-A489-B7C66F2DA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1113EF2-81EC-4AE4-B87B-F0D6779FA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CA4BBC-F18B-4E82-B647-0C01B1564A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37F3C-49E4-4CE7-B796-36C5D13A8DB5}" type="datetimeFigureOut">
              <a:rPr lang="zh-CN" altLang="en-US" smtClean="0"/>
              <a:t>2021/4/30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9ECF19-3BFC-4469-8776-F48D36645E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E58711-D332-4B3D-9C77-ED8D72637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AB7A08-0D21-4960-9058-D3109E931C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907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7" Type="http://schemas.openxmlformats.org/officeDocument/2006/relationships/image" Target="../media/image10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0572E5-43CE-40B7-AD13-7A0743ECC0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DXS Optics Simulation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F25FF6E-C7F7-464C-9521-B3C55E0173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Nan Wang, Apr 30</a:t>
            </a:r>
            <a:r>
              <a:rPr lang="en-US" altLang="zh-CN" baseline="30000" dirty="0"/>
              <a:t>th</a:t>
            </a:r>
            <a:r>
              <a:rPr lang="en-US" altLang="zh-CN" dirty="0"/>
              <a:t> 2021</a:t>
            </a:r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9557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9F57EB-DE6A-4A64-84A3-FF97E7DD5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To do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424059-BBE8-44BF-A79F-17A23BF81C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Finish the angular tolerance scan</a:t>
            </a:r>
          </a:p>
          <a:p>
            <a:r>
              <a:rPr lang="en-US" altLang="zh-CN" dirty="0"/>
              <a:t>Then switch to parabolic mirrors and for future simulations also do mirrors</a:t>
            </a:r>
          </a:p>
          <a:p>
            <a:endParaRPr lang="en-US" altLang="zh-CN" dirty="0"/>
          </a:p>
          <a:p>
            <a:r>
              <a:rPr lang="en-US" altLang="zh-CN" dirty="0"/>
              <a:t>SRW takes out quadratic terms for the parabolic mirrors</a:t>
            </a:r>
          </a:p>
          <a:p>
            <a:r>
              <a:rPr lang="en-US" altLang="zh-CN" dirty="0"/>
              <a:t>Divergent lens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08404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5DE6B8-D3C8-4B0D-873D-E7EBF63AE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993A7FD-2B10-49F3-896C-64D119AC1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Crystal heat-load deformation</a:t>
            </a:r>
          </a:p>
          <a:p>
            <a:pPr lvl="1"/>
            <a:r>
              <a:rPr lang="en-US" altLang="zh-CN" dirty="0"/>
              <a:t>Deformation profile</a:t>
            </a:r>
          </a:p>
          <a:p>
            <a:pPr lvl="1"/>
            <a:r>
              <a:rPr lang="en-US" altLang="zh-CN" dirty="0"/>
              <a:t>Beam profile (</a:t>
            </a:r>
            <a:r>
              <a:rPr lang="en-US" altLang="zh-CN" dirty="0" err="1"/>
              <a:t>xz</a:t>
            </a:r>
            <a:r>
              <a:rPr lang="en-US" altLang="zh-CN" dirty="0"/>
              <a:t>, </a:t>
            </a:r>
            <a:r>
              <a:rPr lang="en-US" altLang="zh-CN" dirty="0" err="1"/>
              <a:t>yz</a:t>
            </a:r>
            <a:r>
              <a:rPr lang="en-US" altLang="zh-CN" dirty="0"/>
              <a:t> central slices)</a:t>
            </a:r>
          </a:p>
          <a:p>
            <a:pPr lvl="1"/>
            <a:r>
              <a:rPr lang="en-US" altLang="zh-CN" dirty="0"/>
              <a:t>Beam profile around focal plane (</a:t>
            </a:r>
            <a:r>
              <a:rPr lang="en-US" altLang="zh-CN" dirty="0" err="1"/>
              <a:t>xy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 err="1"/>
              <a:t>Strehl</a:t>
            </a:r>
            <a:r>
              <a:rPr lang="en-US" altLang="zh-CN" dirty="0"/>
              <a:t> ratio</a:t>
            </a:r>
          </a:p>
          <a:p>
            <a:r>
              <a:rPr lang="en-US" altLang="zh-CN" dirty="0"/>
              <a:t>HRM tolerance scan</a:t>
            </a:r>
          </a:p>
        </p:txBody>
      </p:sp>
    </p:spTree>
    <p:extLst>
      <p:ext uri="{BB962C8B-B14F-4D97-AF65-F5344CB8AC3E}">
        <p14:creationId xmlns:p14="http://schemas.microsoft.com/office/powerpoint/2010/main" val="1698854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手机屏幕的截图&#10;&#10;中度可信度描述已自动生成">
            <a:extLst>
              <a:ext uri="{FF2B5EF4-FFF2-40B4-BE49-F238E27FC236}">
                <a16:creationId xmlns:a16="http://schemas.microsoft.com/office/drawing/2014/main" id="{DEF81153-76D0-4321-8626-AA6978DBFA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4815" y="1149249"/>
            <a:ext cx="7992473" cy="2279751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9E305D3-4EC6-4456-A5D4-3456DECFE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Deformation</a:t>
            </a:r>
            <a:endParaRPr lang="zh-CN" altLang="en-US" dirty="0"/>
          </a:p>
        </p:txBody>
      </p:sp>
      <p:pic>
        <p:nvPicPr>
          <p:cNvPr id="5" name="图片 4" descr="图表, 表面图&#10;&#10;描述已自动生成">
            <a:extLst>
              <a:ext uri="{FF2B5EF4-FFF2-40B4-BE49-F238E27FC236}">
                <a16:creationId xmlns:a16="http://schemas.microsoft.com/office/drawing/2014/main" id="{6D13403B-7C6F-4632-8ED8-3726CE1E3F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876" y="2779411"/>
            <a:ext cx="2791215" cy="28674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D4C0488-4F7C-4085-BD65-0640F73469DD}"/>
              </a:ext>
            </a:extLst>
          </p:cNvPr>
          <p:cNvSpPr txBox="1"/>
          <p:nvPr/>
        </p:nvSpPr>
        <p:spPr>
          <a:xfrm>
            <a:off x="522614" y="3108724"/>
            <a:ext cx="44932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Crystal deformation is simulated as the height error for a flat mirror. For a 250um (FWHM) beam profile, the RMS height error is ~88.7 pm at 70W.</a:t>
            </a:r>
            <a:endParaRPr lang="zh-CN" altLang="en-US" dirty="0"/>
          </a:p>
        </p:txBody>
      </p: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83C3C18-2FB2-4853-ADC5-12314ADF1CDD}"/>
              </a:ext>
            </a:extLst>
          </p:cNvPr>
          <p:cNvCxnSpPr/>
          <p:nvPr/>
        </p:nvCxnSpPr>
        <p:spPr>
          <a:xfrm flipH="1">
            <a:off x="7704499" y="2779411"/>
            <a:ext cx="208230" cy="329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2134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B3751D-C5CF-4F1B-9F55-BF415165C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Beam profile vs height error</a:t>
            </a:r>
            <a:endParaRPr lang="zh-CN" altLang="en-US" dirty="0"/>
          </a:p>
        </p:txBody>
      </p:sp>
      <p:pic>
        <p:nvPicPr>
          <p:cNvPr id="7" name="图片 6" descr="图片包含 华美, 建筑, 窗户, 游戏机&#10;&#10;描述已自动生成">
            <a:extLst>
              <a:ext uri="{FF2B5EF4-FFF2-40B4-BE49-F238E27FC236}">
                <a16:creationId xmlns:a16="http://schemas.microsoft.com/office/drawing/2014/main" id="{AA7AA0E1-3EBB-45FD-91DE-D879C4137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796" y="1027906"/>
            <a:ext cx="7200000" cy="6352941"/>
          </a:xfrm>
          <a:prstGeom prst="rect">
            <a:avLst/>
          </a:prstGeom>
        </p:spPr>
      </p:pic>
      <p:pic>
        <p:nvPicPr>
          <p:cNvPr id="11" name="图片 10" descr="图片包含 游戏机, 钟表, 大&#10;&#10;描述已自动生成">
            <a:extLst>
              <a:ext uri="{FF2B5EF4-FFF2-40B4-BE49-F238E27FC236}">
                <a16:creationId xmlns:a16="http://schemas.microsoft.com/office/drawing/2014/main" id="{AD816835-FE03-4B7C-B54A-F26346A460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3796" y="1027906"/>
            <a:ext cx="7200000" cy="635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70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D8E5DE-0A28-4235-80F5-3A21D7641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Around focal plane, ±25cm</a:t>
            </a:r>
            <a:endParaRPr lang="zh-CN" altLang="en-US" dirty="0"/>
          </a:p>
        </p:txBody>
      </p:sp>
      <p:pic>
        <p:nvPicPr>
          <p:cNvPr id="5" name="图片 4" descr="图表&#10;&#10;描述已自动生成">
            <a:extLst>
              <a:ext uri="{FF2B5EF4-FFF2-40B4-BE49-F238E27FC236}">
                <a16:creationId xmlns:a16="http://schemas.microsoft.com/office/drawing/2014/main" id="{0EEA9622-B7E3-41FE-A243-686188760F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0" y="3985788"/>
            <a:ext cx="4114800" cy="2743200"/>
          </a:xfrm>
          <a:prstGeom prst="rect">
            <a:avLst/>
          </a:prstGeom>
        </p:spPr>
      </p:pic>
      <p:pic>
        <p:nvPicPr>
          <p:cNvPr id="8" name="图片 7" descr="图表&#10;&#10;描述已自动生成">
            <a:extLst>
              <a:ext uri="{FF2B5EF4-FFF2-40B4-BE49-F238E27FC236}">
                <a16:creationId xmlns:a16="http://schemas.microsoft.com/office/drawing/2014/main" id="{AC721171-5198-4770-A370-D94F0C280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3985788"/>
            <a:ext cx="4114800" cy="2743200"/>
          </a:xfrm>
          <a:prstGeom prst="rect">
            <a:avLst/>
          </a:prstGeom>
        </p:spPr>
      </p:pic>
      <p:pic>
        <p:nvPicPr>
          <p:cNvPr id="10" name="图片 9" descr="图表, 直方图&#10;&#10;描述已自动生成">
            <a:extLst>
              <a:ext uri="{FF2B5EF4-FFF2-40B4-BE49-F238E27FC236}">
                <a16:creationId xmlns:a16="http://schemas.microsoft.com/office/drawing/2014/main" id="{C9BE09D5-39CD-4D0B-8834-0591209C6A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071" y="3985788"/>
            <a:ext cx="4114800" cy="2743200"/>
          </a:xfrm>
          <a:prstGeom prst="rect">
            <a:avLst/>
          </a:prstGeom>
        </p:spPr>
      </p:pic>
      <p:pic>
        <p:nvPicPr>
          <p:cNvPr id="12" name="图片 11" descr="电脑的屏幕&#10;&#10;描述已自动生成">
            <a:extLst>
              <a:ext uri="{FF2B5EF4-FFF2-40B4-BE49-F238E27FC236}">
                <a16:creationId xmlns:a16="http://schemas.microsoft.com/office/drawing/2014/main" id="{A5D7BFD8-E907-4390-B769-22A2078115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0" y="1242588"/>
            <a:ext cx="4114800" cy="2743200"/>
          </a:xfrm>
          <a:prstGeom prst="rect">
            <a:avLst/>
          </a:prstGeom>
        </p:spPr>
      </p:pic>
      <p:pic>
        <p:nvPicPr>
          <p:cNvPr id="14" name="图片 13" descr="电脑的屏幕&#10;&#10;描述已自动生成">
            <a:extLst>
              <a:ext uri="{FF2B5EF4-FFF2-40B4-BE49-F238E27FC236}">
                <a16:creationId xmlns:a16="http://schemas.microsoft.com/office/drawing/2014/main" id="{C2E0CE65-4621-46C2-823B-1FA7C68D560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242588"/>
            <a:ext cx="4114800" cy="2743200"/>
          </a:xfrm>
          <a:prstGeom prst="rect">
            <a:avLst/>
          </a:prstGeom>
        </p:spPr>
      </p:pic>
      <p:pic>
        <p:nvPicPr>
          <p:cNvPr id="16" name="图片 15" descr="电脑的屏幕&#10;&#10;描述已自动生成">
            <a:extLst>
              <a:ext uri="{FF2B5EF4-FFF2-40B4-BE49-F238E27FC236}">
                <a16:creationId xmlns:a16="http://schemas.microsoft.com/office/drawing/2014/main" id="{9A7F0CFB-4C13-4B33-A78B-8E99D3EA91A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071" y="1242588"/>
            <a:ext cx="4114800" cy="274320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C8BAA341-5384-453F-B9F0-0A441299E6BC}"/>
              </a:ext>
            </a:extLst>
          </p:cNvPr>
          <p:cNvSpPr txBox="1"/>
          <p:nvPr/>
        </p:nvSpPr>
        <p:spPr>
          <a:xfrm>
            <a:off x="1028325" y="1582046"/>
            <a:ext cx="1168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flat mirror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B336D2D-B3BB-43B4-9220-EE22BCCAF6A2}"/>
              </a:ext>
            </a:extLst>
          </p:cNvPr>
          <p:cNvSpPr txBox="1"/>
          <p:nvPr/>
        </p:nvSpPr>
        <p:spPr>
          <a:xfrm>
            <a:off x="5020183" y="1582046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8.87pm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4E502A7-047C-401F-97A7-8ABC5FD85005}"/>
              </a:ext>
            </a:extLst>
          </p:cNvPr>
          <p:cNvSpPr txBox="1"/>
          <p:nvPr/>
        </p:nvSpPr>
        <p:spPr>
          <a:xfrm>
            <a:off x="8994653" y="1582046"/>
            <a:ext cx="1050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26.62pm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6605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EFA256-60D3-42E7-A090-23FCB095D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Strehl</a:t>
            </a:r>
            <a:r>
              <a:rPr lang="en-US" altLang="zh-CN" dirty="0"/>
              <a:t> ratio</a:t>
            </a:r>
            <a:endParaRPr lang="zh-CN" altLang="en-US" dirty="0"/>
          </a:p>
        </p:txBody>
      </p:sp>
      <p:pic>
        <p:nvPicPr>
          <p:cNvPr id="5" name="图片 4" descr="图片包含 图示&#10;&#10;描述已自动生成">
            <a:extLst>
              <a:ext uri="{FF2B5EF4-FFF2-40B4-BE49-F238E27FC236}">
                <a16:creationId xmlns:a16="http://schemas.microsoft.com/office/drawing/2014/main" id="{47D49067-036F-4377-9F6A-174737B89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286" y="1143286"/>
            <a:ext cx="10971428" cy="457142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170B6E5-3C60-4424-B512-73FDFDC565AF}"/>
              </a:ext>
            </a:extLst>
          </p:cNvPr>
          <p:cNvSpPr txBox="1"/>
          <p:nvPr/>
        </p:nvSpPr>
        <p:spPr>
          <a:xfrm>
            <a:off x="1594783" y="5641973"/>
            <a:ext cx="9002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theoretical </a:t>
            </a:r>
            <a:r>
              <a:rPr lang="en-US" altLang="zh-CN" dirty="0" err="1"/>
              <a:t>Strehl</a:t>
            </a:r>
            <a:r>
              <a:rPr lang="en-US" altLang="zh-CN" dirty="0"/>
              <a:t> ratio for the three cases are: 1.0, 0.952, 0.643 respectively. The simulated value is smaller due to astigmatism. Working on correction with 1D CRL. </a:t>
            </a:r>
            <a:endParaRPr lang="zh-CN" alt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E489417-5819-435B-A64D-AB39F8C6EE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Courier New" panose="02070309020205020404" pitchFamily="49" charset="0"/>
              </a:rPr>
              <a:t>0.952</a:t>
            </a:r>
            <a:r>
              <a:rPr kumimoji="0" lang="zh-CN" altLang="zh-CN" sz="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988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D305FF-F658-44E4-A54C-B7B90C007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Crystal-lens distance</a:t>
            </a:r>
            <a:endParaRPr lang="zh-CN" altLang="en-US" dirty="0"/>
          </a:p>
        </p:txBody>
      </p:sp>
      <p:pic>
        <p:nvPicPr>
          <p:cNvPr id="5" name="图片 4" descr="图表, 散点图&#10;&#10;描述已自动生成">
            <a:extLst>
              <a:ext uri="{FF2B5EF4-FFF2-40B4-BE49-F238E27FC236}">
                <a16:creationId xmlns:a16="http://schemas.microsoft.com/office/drawing/2014/main" id="{4E8C4C60-847A-4DBD-97BA-A27317CBA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0111"/>
            <a:ext cx="12192000" cy="225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305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图表, 散点图&#10;&#10;描述已自动生成">
            <a:extLst>
              <a:ext uri="{FF2B5EF4-FFF2-40B4-BE49-F238E27FC236}">
                <a16:creationId xmlns:a16="http://schemas.microsoft.com/office/drawing/2014/main" id="{DF61947D-15F5-4DDA-9E65-4DD4A8334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12192000" cy="225777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1D305FF-F658-44E4-A54C-B7B90C007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Crystal miscut error, C1, C2</a:t>
            </a:r>
            <a:endParaRPr lang="zh-CN" altLang="en-US" dirty="0"/>
          </a:p>
        </p:txBody>
      </p:sp>
      <p:pic>
        <p:nvPicPr>
          <p:cNvPr id="7" name="图片 6" descr="图表, 散点图&#10;&#10;描述已自动生成">
            <a:extLst>
              <a:ext uri="{FF2B5EF4-FFF2-40B4-BE49-F238E27FC236}">
                <a16:creationId xmlns:a16="http://schemas.microsoft.com/office/drawing/2014/main" id="{EE792DE1-C95E-4879-A76E-7ECC313776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48466"/>
            <a:ext cx="12192000" cy="225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15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F61947D-15F5-4DDA-9E65-4DD4A8334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690688"/>
            <a:ext cx="12192000" cy="225777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1D305FF-F658-44E4-A54C-B7B90C007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Crystal miscut error, C3, C4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E792DE1-C95E-4879-A76E-7ECC313776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948466"/>
            <a:ext cx="12192000" cy="225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382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170</Words>
  <Application>Microsoft Office PowerPoint</Application>
  <PresentationFormat>宽屏</PresentationFormat>
  <Paragraphs>28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Arial Unicode MS</vt:lpstr>
      <vt:lpstr>等线</vt:lpstr>
      <vt:lpstr>等线 Light</vt:lpstr>
      <vt:lpstr>Arial</vt:lpstr>
      <vt:lpstr>Office 主题​​</vt:lpstr>
      <vt:lpstr>DXS Optics Simulation</vt:lpstr>
      <vt:lpstr>Outline</vt:lpstr>
      <vt:lpstr>Deformation</vt:lpstr>
      <vt:lpstr>Beam profile vs height error</vt:lpstr>
      <vt:lpstr>Around focal plane, ±25cm</vt:lpstr>
      <vt:lpstr>Strehl ratio</vt:lpstr>
      <vt:lpstr>Crystal-lens distance</vt:lpstr>
      <vt:lpstr>Crystal miscut error, C1, C2</vt:lpstr>
      <vt:lpstr>Crystal miscut error, C3, C4</vt:lpstr>
      <vt:lpstr>To 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DXS Optics Simulation</dc:title>
  <dc:creator>Nan Wang</dc:creator>
  <cp:lastModifiedBy>Nan Wang</cp:lastModifiedBy>
  <cp:revision>38</cp:revision>
  <dcterms:created xsi:type="dcterms:W3CDTF">2021-04-29T16:56:07Z</dcterms:created>
  <dcterms:modified xsi:type="dcterms:W3CDTF">2021-04-30T00:25:40Z</dcterms:modified>
</cp:coreProperties>
</file>

<file path=docProps/thumbnail.jpeg>
</file>